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1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2" r:id="rId25"/>
    <p:sldId id="283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C511DD-EA4C-4CC5-8C25-D5A1FAB0653A}">
          <p14:sldIdLst>
            <p14:sldId id="257"/>
          </p14:sldIdLst>
        </p14:section>
        <p14:section name="Untitled Section" id="{E2AC82A1-354C-4542-AEAC-4799D45147D2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1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2"/>
            <p14:sldId id="283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6" d="100"/>
          <a:sy n="76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91178-905E-4181-A080-73FBE2A7F10F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C0C31-3BFD-43A2-B8EE-356E8F33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49B93-516E-447E-9C4C-C287614C6398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908AF-65BE-457F-9D87-289A548E6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908AF-65BE-457F-9D87-289A548E6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908AF-65BE-457F-9D87-289A548E6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9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41400"/>
            <a:ext cx="12192000" cy="4216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None/>
            </a:pPr>
            <a:endParaRPr lang="en-US" sz="4400" b="0" cap="none" spc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noFill/>
        </p:spPr>
        <p:txBody>
          <a:bodyPr anchor="b"/>
          <a:lstStyle>
            <a:lvl1pPr algn="ctr">
              <a:defRPr sz="6000" b="0" cap="none" spc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/>
          <a:lstStyle>
            <a:lvl1pPr marL="0" indent="0" algn="ctr">
              <a:buNone/>
              <a:defRPr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B1E0-F476-4322-AA53-0018286DBC2F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9944-B6E8-44FA-B3BC-28C8F3B97A63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BA2A-22AB-40C3-A6FE-08AE8F5EAD50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9E97-DADD-4C08-B07A-21ABC2EC9C0C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6430-5DC0-47CA-BF30-F2CEF34F1CCC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E9D0-9F88-4809-9326-E87DB6BC4685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D937-36D5-440B-91A0-6786F6EDBFCD}" type="datetime1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020A-2292-4331-AC54-713AADF8BC0C}" type="datetime1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559-F34C-48D0-A2A2-37B0B078BBAB}" type="datetime1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B5B2-44EC-4F73-968D-750C1952CA62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9984-D554-4F72-BAB6-CB2CCA8D58F4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CC73E2-E386-4A38-B838-238D9BA645F8}" type="datetime1">
              <a:rPr lang="en-US" smtClean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D068D91-5085-43EA-8734-9AB23AC095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 cap="none" spc="0">
          <a:ln w="0"/>
          <a:solidFill>
            <a:schemeClr val="tx2">
              <a:lumMod val="50000"/>
            </a:schemeClr>
          </a:solidFill>
          <a:effectLst>
            <a:outerShdw blurRad="38100" dist="19050" dir="2700000" algn="tl" rotWithShape="0">
              <a:schemeClr val="tx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Chinook Music Album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Music Store</a:t>
            </a:r>
          </a:p>
          <a:p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3FF9-C98F-D144-E0BD-7CED0F96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Tracks Not in Any Playlist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1070A-8D78-5771-7D6F-53B8AAA83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3643"/>
            <a:ext cx="10515600" cy="32849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D2F10-9354-C6EE-AC7C-AFD401CDA4B9}"/>
              </a:ext>
            </a:extLst>
          </p:cNvPr>
          <p:cNvSpPr txBox="1"/>
          <p:nvPr/>
        </p:nvSpPr>
        <p:spPr>
          <a:xfrm>
            <a:off x="838200" y="5541531"/>
            <a:ext cx="10515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Finds tracks that haven’t been added to any playlist. Useful for identifying underused or hidden content.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74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01DC-C5C0-0346-E19E-F7743108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5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Customer Spending Rank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A2DE0-6031-3513-A66F-98FA11DC1C4C}"/>
              </a:ext>
            </a:extLst>
          </p:cNvPr>
          <p:cNvSpPr txBox="1"/>
          <p:nvPr/>
        </p:nvSpPr>
        <p:spPr>
          <a:xfrm>
            <a:off x="838200" y="5958626"/>
            <a:ext cx="10515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Ranks customers by total spending using window functions. Useful for identifying premium customers.</a:t>
            </a:r>
            <a:endParaRPr lang="en-IN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9ED3C8-73B0-564D-0EB5-270C4CD14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20651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046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A63E-5D7D-9D51-7D1B-162CDE3A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63" y="1192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Invoice Value Distribution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0B073-B856-BABB-2458-6D946883C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32" y="1560873"/>
            <a:ext cx="10515600" cy="4351338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2C5F22B-83AD-5495-9A27-96420CC8D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64" y="6028292"/>
            <a:ext cx="1049153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Segments invoices into quartiles using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NTILE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Helps analyze spending patterns.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D7AD-3624-D418-B955-45989436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Track Price Trend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04740-DD0D-A198-C4FB-6B9329DAA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2605"/>
            <a:ext cx="10515600" cy="369157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6FEB33A-F504-99BC-7E06-1E70DA2B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09920"/>
            <a:ext cx="10515600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LEAD()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shows the price of the next track in order. Helps analyze pricing gaps or trends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BF22-EEB7-22C2-26A2-CBBC7AEA6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86" y="1164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Customer Retention Insight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DFCB1-BD2B-2F8A-BA26-E18940CDF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86" y="1552909"/>
            <a:ext cx="1051560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87BAF-C0D0-1152-FA25-1DF1A7940A18}"/>
              </a:ext>
            </a:extLst>
          </p:cNvPr>
          <p:cNvSpPr txBox="1"/>
          <p:nvPr/>
        </p:nvSpPr>
        <p:spPr>
          <a:xfrm>
            <a:off x="928786" y="5999731"/>
            <a:ext cx="10515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Identifies customers with more than one purchase. Useful for retention and loyalty analysis.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956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211B-FB3A-377E-96F2-00604088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5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Track Sales Lag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C9085-D48D-4CD2-8B16-451257CA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7404"/>
            <a:ext cx="10515600" cy="4351338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4EA8409-FC52-F9A2-479E-453ADB3A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128068"/>
            <a:ext cx="10515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Compares each track’s revenue with the previous one using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Helps spot sales trends.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10CC-4E2B-403A-69FF-ABA25A07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4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Genre Revenue Percent Rank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FF8DF-03E1-B549-6E08-DFED70ABC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9266"/>
            <a:ext cx="10515600" cy="4351338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0D336D2-8AA6-5F73-7632-CB4920EF4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123876"/>
            <a:ext cx="10515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Ranks genres by revenue using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PERCENT_RANK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Useful for performance comparison.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8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60BD-7C4D-D362-C546-5A566802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Countries by Customer Count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374C7-EC2B-D93F-8677-29D7D8990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1957"/>
            <a:ext cx="10515600" cy="39036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58F38-B89E-EF1A-0601-A6C77702103E}"/>
              </a:ext>
            </a:extLst>
          </p:cNvPr>
          <p:cNvSpPr txBox="1"/>
          <p:nvPr/>
        </p:nvSpPr>
        <p:spPr>
          <a:xfrm>
            <a:off x="838200" y="5825388"/>
            <a:ext cx="10515600" cy="4770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500" dirty="0"/>
              <a:t>Counts customers per country. Helps identify major markets.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99853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3E66-6FC8-EFF8-121A-2E708422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Most Common Media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273183-5EF9-1D22-03F5-7A38C27FD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2383"/>
            <a:ext cx="10515600" cy="399592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06993E-97EA-5D9E-2D1E-E69CCC7B41E6}"/>
              </a:ext>
            </a:extLst>
          </p:cNvPr>
          <p:cNvSpPr txBox="1"/>
          <p:nvPr/>
        </p:nvSpPr>
        <p:spPr>
          <a:xfrm>
            <a:off x="838200" y="5838658"/>
            <a:ext cx="10515600" cy="8617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500" dirty="0"/>
              <a:t>Shows which media formats are most purchased. Useful for format preference analysis.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0094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A9475-882F-20EA-E0B0-0E63A833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High-spending Customers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6898B-C8D8-EF76-4977-5D8BDF683262}"/>
              </a:ext>
            </a:extLst>
          </p:cNvPr>
          <p:cNvSpPr txBox="1"/>
          <p:nvPr/>
        </p:nvSpPr>
        <p:spPr>
          <a:xfrm>
            <a:off x="838200" y="5929808"/>
            <a:ext cx="10515599" cy="8617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500" dirty="0"/>
              <a:t>Finds customers who spent more than the average. Helps identify premium buyers.</a:t>
            </a:r>
            <a:endParaRPr lang="en-IN" sz="2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A05C3D-C048-A4FE-5762-ED4A32437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69103"/>
            <a:ext cx="10515600" cy="4193532"/>
          </a:xfrm>
        </p:spPr>
      </p:pic>
    </p:spTree>
    <p:extLst>
      <p:ext uri="{BB962C8B-B14F-4D97-AF65-F5344CB8AC3E}">
        <p14:creationId xmlns:p14="http://schemas.microsoft.com/office/powerpoint/2010/main" val="67241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195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Top – Selling Genres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72600F-F20C-F128-1A96-D47DADE3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0564"/>
            <a:ext cx="10515600" cy="4145389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92C7B59-8072-4623-5F43-CFA9F2A48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925884"/>
            <a:ext cx="10515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query calculates total revenue for each genre by joining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InvoiceLine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It helps identify which music genres are most profitable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8811-49C0-1850-4FDA-FF05C12C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Total Sales by Genre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8EF82-6491-74DD-488D-D9E5B87FC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909"/>
            <a:ext cx="1051560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D965A-91B1-4265-A501-ED489D513DC8}"/>
              </a:ext>
            </a:extLst>
          </p:cNvPr>
          <p:cNvSpPr txBox="1"/>
          <p:nvPr/>
        </p:nvSpPr>
        <p:spPr>
          <a:xfrm>
            <a:off x="838200" y="5976727"/>
            <a:ext cx="10515600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200" dirty="0"/>
              <a:t>Calculates total sales per genre using joins and aggregation. Useful for genre-level revenue insights.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808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C9E3-2398-4083-B3C6-C7C35BB4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59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Tracks with Above-Average Duration by Genre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59B01-AE6E-66F3-3A0F-A3559AC0F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6972"/>
            <a:ext cx="1051560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DD41E-E6BB-DF09-BCED-408B712277F8}"/>
              </a:ext>
            </a:extLst>
          </p:cNvPr>
          <p:cNvSpPr txBox="1"/>
          <p:nvPr/>
        </p:nvSpPr>
        <p:spPr>
          <a:xfrm>
            <a:off x="838200" y="6000790"/>
            <a:ext cx="10515599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200" dirty="0"/>
              <a:t>Lists tracks longer than their genre’s average. Useful for identifying standout or extended tracks.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509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FD7E-09C0-001D-2F0C-AE1A2C7C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0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Customers Without Invoices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CC20D-7E0D-6DDA-0762-EC9E1A99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8240"/>
            <a:ext cx="10515600" cy="3713380"/>
          </a:xfr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AFA62283-FD8F-B238-53CB-CC50A342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06480"/>
            <a:ext cx="10515600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query uses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RIGHT JOIN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include all customers, even if they have no invoices. Useful for identifying inactive users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7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2AA0-C3D5-104C-1F41-48D49E8A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8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Customers Who made Purchases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31996-B32A-6BC6-110A-7723EF73A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9089"/>
            <a:ext cx="10515600" cy="4305299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B0C71D5-5FCD-3154-7AB9-B8C39292D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7728"/>
            <a:ext cx="10515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EXISTS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filter only those customers who have related invoices. Efficient for checking existence without counting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0944-D989-934B-6E40-20B44CFD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78" y="1060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Genre Revenue Distribution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D1A42-BA74-0C62-9759-7BC56B963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378" y="1528445"/>
            <a:ext cx="1046724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5229BDD-A6C7-F3B8-EF9F-5B043C03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378" y="5939850"/>
            <a:ext cx="10467244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CUME_DIST()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ranks genres by cumulative revenue percentile. Useful for percentile-based performance analysis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2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3E7D-8696-EA8F-4717-F12C86D1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Paginate Top Tracks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CA12B-7F14-AA02-063E-D06284B37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2137"/>
            <a:ext cx="10515600" cy="3634394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C98FF7A-CA36-A48C-0EEF-599CD0E4A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580380"/>
            <a:ext cx="10515600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OFFSET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skips the first 5 results, showing the next set. Useful for pagination or browsing large result sets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7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83B6F-C94C-4A48-9CBA-BFE2A42F2ED1}"/>
              </a:ext>
            </a:extLst>
          </p:cNvPr>
          <p:cNvSpPr txBox="1"/>
          <p:nvPr/>
        </p:nvSpPr>
        <p:spPr>
          <a:xfrm>
            <a:off x="2542675" y="2530725"/>
            <a:ext cx="7210926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square" rtlCol="0" anchor="ctr" anchorCtr="1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</a:t>
            </a:r>
            <a:endParaRPr lang="en-I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97927-BEEC-0FE2-88DA-597D7D9A7CD7}"/>
              </a:ext>
            </a:extLst>
          </p:cNvPr>
          <p:cNvSpPr txBox="1"/>
          <p:nvPr/>
        </p:nvSpPr>
        <p:spPr>
          <a:xfrm>
            <a:off x="9312443" y="5472734"/>
            <a:ext cx="2654968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ctr" anchorCtr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36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  <a:p>
            <a:r>
              <a:rPr lang="en-US" sz="3600" b="1" dirty="0">
                <a:ln w="9525">
                  <a:solidFill>
                    <a:srgbClr val="FF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Dinesh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>
                <a:ln w="9525">
                  <a:solidFill>
                    <a:srgbClr val="FF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  <a:endParaRPr lang="en-IN" sz="3600" b="1" dirty="0">
              <a:ln w="9525">
                <a:solidFill>
                  <a:srgbClr val="FF000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32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834544" y="1004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Most Active Customers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DA58C-9365-1406-58DF-F28BCD338ACE}"/>
              </a:ext>
            </a:extLst>
          </p:cNvPr>
          <p:cNvSpPr txBox="1"/>
          <p:nvPr/>
        </p:nvSpPr>
        <p:spPr>
          <a:xfrm>
            <a:off x="841855" y="6015120"/>
            <a:ext cx="10508289" cy="720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Counts how many invoices each customer has made. Useful for spotting loyal or frequent buyers.</a:t>
            </a:r>
            <a:endParaRPr lang="en-IN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18EC9B-DE19-6E93-34DA-B31845CFC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55" y="1629823"/>
            <a:ext cx="10515600" cy="4293764"/>
          </a:xfrm>
        </p:spPr>
      </p:pic>
    </p:spTree>
    <p:extLst>
      <p:ext uri="{BB962C8B-B14F-4D97-AF65-F5344CB8AC3E}">
        <p14:creationId xmlns:p14="http://schemas.microsoft.com/office/powerpoint/2010/main" val="35826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222" y="1389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Invoice Value by Country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7660BD-B745-1E87-EC38-7B2F3AB12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222" y="1556112"/>
            <a:ext cx="10515599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8D2BD-E2DE-0A81-71FC-7E8A29503BCF}"/>
              </a:ext>
            </a:extLst>
          </p:cNvPr>
          <p:cNvSpPr txBox="1"/>
          <p:nvPr/>
        </p:nvSpPr>
        <p:spPr>
          <a:xfrm>
            <a:off x="846222" y="5999078"/>
            <a:ext cx="10515599" cy="720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Calculates the average invoice total per country. Helps compare purchasing power across regions.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111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Employee Performance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7D62AA-E80F-16CF-156C-C11E46219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121"/>
            <a:ext cx="10515600" cy="34544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44CA8-C232-12CF-B1B8-BD7EBEFF267F}"/>
              </a:ext>
            </a:extLst>
          </p:cNvPr>
          <p:cNvSpPr txBox="1"/>
          <p:nvPr/>
        </p:nvSpPr>
        <p:spPr>
          <a:xfrm>
            <a:off x="838200" y="5606047"/>
            <a:ext cx="10515600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Shows how many customers each support rep handles. Useful for workload distribution and performance review.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251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8401-1DC9-B08B-410D-376B5BFA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Track Popularity by Playlist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9E0086-DCD2-E84B-F97A-F90B6A17D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2552"/>
            <a:ext cx="10515600" cy="42685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F2299F-10FC-72E9-D0C8-3E7CC9240C04}"/>
              </a:ext>
            </a:extLst>
          </p:cNvPr>
          <p:cNvSpPr txBox="1"/>
          <p:nvPr/>
        </p:nvSpPr>
        <p:spPr>
          <a:xfrm>
            <a:off x="838200" y="6023630"/>
            <a:ext cx="10515599" cy="720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Counts how often each track appears in playlists. Highlights popular or frequently curated songs.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54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D0B3F2-F607-D0F7-0A3A-9181BC9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Longest Tracks by Genre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7B5B43-4285-6C2C-74DE-746550EC6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909"/>
            <a:ext cx="10515600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BC92E-9434-7B8F-0FD5-513ED6ADE7DB}"/>
              </a:ext>
            </a:extLst>
          </p:cNvPr>
          <p:cNvSpPr txBox="1"/>
          <p:nvPr/>
        </p:nvSpPr>
        <p:spPr>
          <a:xfrm>
            <a:off x="838200" y="5990040"/>
            <a:ext cx="10515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Finds genres with the longest average track duration. Useful for understanding genre characteristics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258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09C7-6B7C-39FC-1A6F-804D1B87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Artists by Revenue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79FB9-BB19-C26F-C089-36C76C8ED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1326"/>
            <a:ext cx="10515600" cy="43024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A67C6F-E2F1-1BAC-C827-D2372462EDCF}"/>
              </a:ext>
            </a:extLst>
          </p:cNvPr>
          <p:cNvSpPr txBox="1"/>
          <p:nvPr/>
        </p:nvSpPr>
        <p:spPr>
          <a:xfrm>
            <a:off x="838200" y="5958973"/>
            <a:ext cx="10515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Calculates total revenue per artist by tracing sales through albums and tracks. Identifies top earners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308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AD4E-F089-2B2B-FDBC-FC8EDC69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Recent High-Value Invoices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366DB-8DB8-D194-5129-2E6333520A2D}"/>
              </a:ext>
            </a:extLst>
          </p:cNvPr>
          <p:cNvSpPr txBox="1"/>
          <p:nvPr/>
        </p:nvSpPr>
        <p:spPr>
          <a:xfrm>
            <a:off x="838200" y="5920008"/>
            <a:ext cx="10515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/>
              <a:t>Lists invoices over $10 sorted by date. Helps track recent big purchases.</a:t>
            </a:r>
            <a:endParaRPr lang="en-IN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A14F73-B507-D995-8E8E-07DCA7A1D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7545"/>
            <a:ext cx="10515600" cy="4184649"/>
          </a:xfrm>
        </p:spPr>
      </p:pic>
    </p:spTree>
    <p:extLst>
      <p:ext uri="{BB962C8B-B14F-4D97-AF65-F5344CB8AC3E}">
        <p14:creationId xmlns:p14="http://schemas.microsoft.com/office/powerpoint/2010/main" val="11051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t music design templa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heet music design slides.potx" id="{09D230C4-ED1F-4782-ABA0-B528A81E30C6}" vid="{782C1FB5-44AD-41D7-B4F1-9A54F55FAEF7}"/>
    </a:ext>
  </a:extLst>
</a:theme>
</file>

<file path=ppt/theme/theme2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Sheet music design slides</Template>
  <TotalTime>612</TotalTime>
  <Words>493</Words>
  <Application>Microsoft Office PowerPoint</Application>
  <PresentationFormat>Widescreen</PresentationFormat>
  <Paragraphs>57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Arial Unicode MS</vt:lpstr>
      <vt:lpstr>Sheet music design template</vt:lpstr>
      <vt:lpstr>Chinook Music Album Database</vt:lpstr>
      <vt:lpstr>Top – Selling Genres</vt:lpstr>
      <vt:lpstr>Most Active Customers</vt:lpstr>
      <vt:lpstr>Average Invoice Value by Country</vt:lpstr>
      <vt:lpstr>Employee Performance</vt:lpstr>
      <vt:lpstr>Track Popularity by Playlist</vt:lpstr>
      <vt:lpstr>Longest Tracks by Genre</vt:lpstr>
      <vt:lpstr>Top Artists by Revenue</vt:lpstr>
      <vt:lpstr>Recent High-Value Invoices</vt:lpstr>
      <vt:lpstr>Tracks Not in Any Playlist</vt:lpstr>
      <vt:lpstr>Customer Spending Rank</vt:lpstr>
      <vt:lpstr>Invoice Value Distribution</vt:lpstr>
      <vt:lpstr>Track Price Trend</vt:lpstr>
      <vt:lpstr>Customer Retention Insight</vt:lpstr>
      <vt:lpstr>Track Sales Lag</vt:lpstr>
      <vt:lpstr>Genre Revenue Percent Rank</vt:lpstr>
      <vt:lpstr>Top Countries by Customer Count</vt:lpstr>
      <vt:lpstr>Most Common Media Types</vt:lpstr>
      <vt:lpstr>High-spending Customers</vt:lpstr>
      <vt:lpstr>Total Sales by Genre</vt:lpstr>
      <vt:lpstr>Tracks with Above-Average Duration by Genre</vt:lpstr>
      <vt:lpstr>Customers Without Invoices</vt:lpstr>
      <vt:lpstr>Customers Who made Purchases</vt:lpstr>
      <vt:lpstr>Genre Revenue Distribution</vt:lpstr>
      <vt:lpstr>Paginate Top Tracks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 S</dc:creator>
  <cp:lastModifiedBy>Dinesh S</cp:lastModifiedBy>
  <cp:revision>10</cp:revision>
  <dcterms:created xsi:type="dcterms:W3CDTF">2025-08-16T15:44:08Z</dcterms:created>
  <dcterms:modified xsi:type="dcterms:W3CDTF">2025-08-21T04:54:15Z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